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61" r:id="rId2"/>
    <p:sldId id="258" r:id="rId3"/>
    <p:sldId id="262" r:id="rId4"/>
    <p:sldId id="267" r:id="rId5"/>
    <p:sldId id="268" r:id="rId6"/>
    <p:sldId id="263" r:id="rId7"/>
    <p:sldId id="264" r:id="rId8"/>
    <p:sldId id="270" r:id="rId9"/>
    <p:sldId id="271" r:id="rId10"/>
    <p:sldId id="269" r:id="rId11"/>
    <p:sldId id="272" r:id="rId12"/>
    <p:sldId id="274" r:id="rId13"/>
    <p:sldId id="273" r:id="rId14"/>
    <p:sldId id="275" r:id="rId15"/>
    <p:sldId id="276" r:id="rId16"/>
    <p:sldId id="277" r:id="rId17"/>
    <p:sldId id="278" r:id="rId18"/>
    <p:sldId id="266" r:id="rId19"/>
    <p:sldId id="284" r:id="rId20"/>
    <p:sldId id="279" r:id="rId21"/>
    <p:sldId id="282" r:id="rId22"/>
    <p:sldId id="283" r:id="rId23"/>
    <p:sldId id="28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4663" autoAdjust="0"/>
  </p:normalViewPr>
  <p:slideViewPr>
    <p:cSldViewPr snapToGrid="0" snapToObjects="1">
      <p:cViewPr>
        <p:scale>
          <a:sx n="125" d="100"/>
          <a:sy n="125" d="100"/>
        </p:scale>
        <p:origin x="-2784" y="-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B3C07-6AF9-F84F-9454-87D5496C98B4}" type="datetimeFigureOut">
              <a:rPr kumimoji="1" lang="zh-CN" altLang="en-US" smtClean="0"/>
              <a:t>16/11/23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FB6B9-F064-7B47-8C64-C2E66EF741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285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FB6B9-F064-7B47-8C64-C2E66EF741F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604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任意形状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16/11/23</a:t>
            </a:fld>
            <a:endParaRPr 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7" name="幻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16/11/23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16/11/23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16/11/23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任意形状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16/11/23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16/11/23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16/11/23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16/11/23</a:t>
            </a:fld>
            <a:endParaRPr lang="en-US"/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16/11/23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16/11/23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将图片拖动到占位符，或单击添加图标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16/11/23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形状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任意形状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16/11/23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18" name="幻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4377" y="1456563"/>
            <a:ext cx="6480048" cy="2301240"/>
          </a:xfrm>
        </p:spPr>
        <p:txBody>
          <a:bodyPr/>
          <a:lstStyle/>
          <a:p>
            <a:r>
              <a:rPr kumimoji="1" lang="en-US" altLang="zh-CN" dirty="0" smtClean="0"/>
              <a:t>Unity3D</a:t>
            </a:r>
            <a:r>
              <a:rPr kumimoji="1" lang="zh-CN" altLang="en-US" dirty="0" smtClean="0"/>
              <a:t>及客户端基础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92426" y="2005203"/>
            <a:ext cx="6480048" cy="1752600"/>
          </a:xfrm>
        </p:spPr>
        <p:txBody>
          <a:bodyPr/>
          <a:lstStyle/>
          <a:p>
            <a:r>
              <a:rPr kumimoji="1" lang="zh-CN" altLang="en-US" dirty="0" smtClean="0"/>
              <a:t>仙境流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66283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ph type="subTitle" idx="1"/>
          </p:nvPr>
        </p:nvSpPr>
        <p:spPr>
          <a:xfrm>
            <a:off x="1261713" y="275612"/>
            <a:ext cx="6480048" cy="642297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zh-CN" sz="2400" dirty="0" err="1" smtClean="0"/>
              <a:t>MonoBehaviour</a:t>
            </a:r>
            <a:r>
              <a:rPr kumimoji="1" lang="zh-CN" altLang="en-US" sz="2400" dirty="0" smtClean="0"/>
              <a:t>类的生命周期</a:t>
            </a:r>
            <a:endParaRPr kumimoji="1"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40" y="952823"/>
            <a:ext cx="5993584" cy="545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09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33120" y="668774"/>
            <a:ext cx="7589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/>
              <a:t>任何被实例化的对象，都可以通过</a:t>
            </a:r>
            <a:r>
              <a:rPr kumimoji="1" lang="en-US" altLang="zh-CN" b="1" dirty="0" err="1" smtClean="0"/>
              <a:t>GameObject</a:t>
            </a:r>
            <a:r>
              <a:rPr kumimoji="1" lang="zh-CN" altLang="en-US" b="1" dirty="0" smtClean="0"/>
              <a:t>类来访问。</a:t>
            </a:r>
            <a:endParaRPr kumimoji="1" lang="en-US" altLang="zh-CN" b="1" dirty="0" smtClean="0"/>
          </a:p>
          <a:p>
            <a:endParaRPr kumimoji="1" lang="en-US" altLang="zh-CN" b="1" dirty="0"/>
          </a:p>
          <a:p>
            <a:r>
              <a:rPr lang="zh-CN" altLang="en-US" dirty="0"/>
              <a:t>它可以是一个相机，一个灯光，或者一个简单的模型，当我们要在程序里面动态地创建一个相机的时候，可以</a:t>
            </a:r>
            <a:r>
              <a:rPr lang="en-US" altLang="zh-CN" dirty="0"/>
              <a:t>new</a:t>
            </a:r>
            <a:r>
              <a:rPr lang="zh-CN" altLang="en-US" dirty="0"/>
              <a:t>一个</a:t>
            </a:r>
            <a:r>
              <a:rPr lang="en-US" altLang="zh-CN" dirty="0" err="1"/>
              <a:t>GameObject</a:t>
            </a:r>
            <a:r>
              <a:rPr lang="zh-CN" altLang="en-US" dirty="0"/>
              <a:t>，然后把</a:t>
            </a:r>
            <a:r>
              <a:rPr lang="en-US" altLang="zh-CN" dirty="0"/>
              <a:t>Camera</a:t>
            </a:r>
            <a:r>
              <a:rPr lang="zh-CN" altLang="en-US" dirty="0"/>
              <a:t>组件</a:t>
            </a:r>
            <a:r>
              <a:rPr lang="en-US" altLang="zh-CN" dirty="0"/>
              <a:t>Add</a:t>
            </a:r>
            <a:r>
              <a:rPr lang="zh-CN" altLang="en-US" dirty="0"/>
              <a:t>给它就可以了，创建灯光</a:t>
            </a:r>
            <a:r>
              <a:rPr lang="zh-CN" altLang="en-US" dirty="0" smtClean="0"/>
              <a:t>，</a:t>
            </a:r>
            <a:r>
              <a:rPr lang="en-US" altLang="zh-CN" dirty="0" smtClean="0"/>
              <a:t>UI</a:t>
            </a:r>
            <a:r>
              <a:rPr lang="zh-CN" altLang="en-US" dirty="0"/>
              <a:t>等也类</a:t>
            </a:r>
            <a:r>
              <a:rPr lang="zh-CN" altLang="en-US" dirty="0" smtClean="0"/>
              <a:t>似</a:t>
            </a:r>
            <a:r>
              <a:rPr lang="zh-CN" altLang="en-US" dirty="0" smtClean="0"/>
              <a:t>。</a:t>
            </a:r>
            <a:endParaRPr kumimoji="1" lang="zh-CN" altLang="en-US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217420"/>
            <a:ext cx="6276340" cy="34213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920" y="5784850"/>
            <a:ext cx="5334000" cy="292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920" y="6243320"/>
            <a:ext cx="44958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28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131" y="4301519"/>
            <a:ext cx="5339080" cy="24650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" y="91440"/>
            <a:ext cx="6425951" cy="413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10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ph type="subTitle" idx="1"/>
          </p:nvPr>
        </p:nvSpPr>
        <p:spPr>
          <a:xfrm>
            <a:off x="1261713" y="310526"/>
            <a:ext cx="6480048" cy="642297"/>
          </a:xfrm>
        </p:spPr>
        <p:txBody>
          <a:bodyPr anchor="ctr">
            <a:normAutofit/>
          </a:bodyPr>
          <a:lstStyle/>
          <a:p>
            <a:pPr algn="ctr"/>
            <a:r>
              <a:rPr kumimoji="1" lang="zh-CN" altLang="en-US" sz="2400" dirty="0" smtClean="0"/>
              <a:t>预设体（</a:t>
            </a:r>
            <a:r>
              <a:rPr kumimoji="1" lang="en-US" altLang="zh-CN" sz="2400" dirty="0" smtClean="0"/>
              <a:t>Prefab</a:t>
            </a:r>
            <a:r>
              <a:rPr kumimoji="1" lang="zh-CN" altLang="en-US" sz="2400" dirty="0" smtClean="0"/>
              <a:t>）</a:t>
            </a:r>
            <a:endParaRPr kumimoji="1" lang="en-US" altLang="zh-CN" sz="24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792480" y="952823"/>
            <a:ext cx="78435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Prefab</a:t>
            </a:r>
            <a:r>
              <a:rPr lang="zh-CN" altLang="en-US" dirty="0" smtClean="0"/>
              <a:t>中文可以称为预设体，</a:t>
            </a:r>
            <a:r>
              <a:rPr lang="zh-CN" altLang="en-US" dirty="0" smtClean="0"/>
              <a:t>可以理解为是一个游戏对象及其组</a:t>
            </a:r>
            <a:r>
              <a:rPr lang="zh-CN" altLang="en-US" dirty="0"/>
              <a:t>件的集合，目的是使游戏对象及资源能够被重复使用。相同的对象可以通过一个预设体来创建，此过程可理解为实例化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       </a:t>
            </a:r>
            <a:r>
              <a:rPr lang="zh-CN" altLang="en-US" dirty="0" smtClean="0"/>
              <a:t>预设体作为一个资源</a:t>
            </a:r>
            <a:r>
              <a:rPr lang="zh-CN" altLang="en-US" dirty="0"/>
              <a:t>，可应用在一个项目中的不同场景中。当拖动预设体到场景中就会创建一个实例。该实例与其原始预设体的有关联的，对预设体进行更改，实例会同步修改</a:t>
            </a:r>
            <a:r>
              <a:rPr lang="zh-CN" altLang="en-US" dirty="0" smtClean="0"/>
              <a:t>。</a:t>
            </a:r>
            <a:r>
              <a:rPr lang="zh-CN" altLang="en-US" dirty="0"/>
              <a:t>预设体</a:t>
            </a:r>
            <a:r>
              <a:rPr lang="zh-CN" altLang="en-US" dirty="0" smtClean="0"/>
              <a:t>可以提升资</a:t>
            </a:r>
            <a:r>
              <a:rPr lang="zh-CN" altLang="en-US" dirty="0"/>
              <a:t>源的利用率和开发的效率。</a:t>
            </a:r>
            <a:endParaRPr kumimoji="1"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473" y="3200400"/>
            <a:ext cx="4342479" cy="313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16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ph type="subTitle" idx="1"/>
          </p:nvPr>
        </p:nvSpPr>
        <p:spPr>
          <a:xfrm>
            <a:off x="1261713" y="310526"/>
            <a:ext cx="6480048" cy="642297"/>
          </a:xfrm>
        </p:spPr>
        <p:txBody>
          <a:bodyPr anchor="ctr">
            <a:normAutofit/>
          </a:bodyPr>
          <a:lstStyle/>
          <a:p>
            <a:pPr algn="ctr"/>
            <a:r>
              <a:rPr kumimoji="1" lang="zh-CN" altLang="en-US" sz="2400" dirty="0" smtClean="0"/>
              <a:t>预设体（</a:t>
            </a:r>
            <a:r>
              <a:rPr kumimoji="1" lang="en-US" altLang="zh-CN" sz="2400" dirty="0" smtClean="0"/>
              <a:t>Prefab</a:t>
            </a:r>
            <a:r>
              <a:rPr kumimoji="1" lang="zh-CN" altLang="en-US" sz="2400" dirty="0" smtClean="0"/>
              <a:t>）</a:t>
            </a:r>
            <a:endParaRPr kumimoji="1" lang="en-US" altLang="zh-CN" sz="24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792480" y="952823"/>
            <a:ext cx="7843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</a:t>
            </a:r>
            <a:r>
              <a:rPr lang="zh-CN" altLang="en-US" dirty="0" smtClean="0"/>
              <a:t>用模型的预设体举例，一个预设体中集成了模型的网格、贴图、动作、绑定点等，当我们想要实例化一个完整的模型的时候，无需使用代码去一步步的加载其中的贴图、动作等，只需要加载一个</a:t>
            </a:r>
            <a:r>
              <a:rPr lang="en-US" altLang="zh-CN" dirty="0" smtClean="0"/>
              <a:t>prefab</a:t>
            </a:r>
            <a:r>
              <a:rPr lang="zh-CN" altLang="en-US" dirty="0" smtClean="0"/>
              <a:t>即可。</a:t>
            </a:r>
            <a:endParaRPr kumimoji="1"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40" y="2018815"/>
            <a:ext cx="6859872" cy="434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08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ph type="subTitle" idx="1"/>
          </p:nvPr>
        </p:nvSpPr>
        <p:spPr>
          <a:xfrm>
            <a:off x="926433" y="280046"/>
            <a:ext cx="6480048" cy="642297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zh-CN" sz="2400" dirty="0" smtClean="0"/>
              <a:t>Unity</a:t>
            </a:r>
            <a:r>
              <a:rPr kumimoji="1" lang="zh-CN" altLang="en-US" sz="2400" dirty="0" smtClean="0"/>
              <a:t>基础书籍推荐</a:t>
            </a:r>
            <a:endParaRPr kumimoji="1"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3" y="1026160"/>
            <a:ext cx="6888763" cy="4165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72080" y="5533628"/>
            <a:ext cx="363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item.jd.com</a:t>
            </a:r>
            <a:r>
              <a:rPr kumimoji="1" lang="en-US" altLang="zh-CN" dirty="0"/>
              <a:t>/11835304.html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9415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ph type="subTitle" idx="1"/>
          </p:nvPr>
        </p:nvSpPr>
        <p:spPr>
          <a:xfrm>
            <a:off x="1332833" y="280046"/>
            <a:ext cx="6480048" cy="642297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zh-CN" sz="2400" dirty="0" smtClean="0"/>
              <a:t>C#</a:t>
            </a:r>
            <a:r>
              <a:rPr kumimoji="1" lang="zh-CN" altLang="en-US" sz="2400" dirty="0" smtClean="0"/>
              <a:t>书籍推荐</a:t>
            </a:r>
            <a:endParaRPr kumimoji="1" lang="en-US" altLang="zh-CN" sz="24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672080" y="5533628"/>
            <a:ext cx="363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item.jd.com</a:t>
            </a:r>
            <a:r>
              <a:rPr kumimoji="1" lang="en-US" altLang="zh-CN" dirty="0"/>
              <a:t>/12005782.html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14" y="922343"/>
            <a:ext cx="8059125" cy="425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93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2673" y="304800"/>
            <a:ext cx="6480048" cy="670560"/>
          </a:xfrm>
        </p:spPr>
        <p:txBody>
          <a:bodyPr anchor="ctr">
            <a:normAutofit/>
          </a:bodyPr>
          <a:lstStyle/>
          <a:p>
            <a:pPr algn="ctr"/>
            <a:r>
              <a:rPr kumimoji="1" lang="zh-CN" altLang="en-US" sz="3200" dirty="0" smtClean="0"/>
              <a:t>客户端基础结构介绍</a:t>
            </a:r>
            <a:endParaRPr kumimoji="1" lang="en-US" altLang="zh-CN" sz="32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5" y="1127760"/>
            <a:ext cx="5611158" cy="53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6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46753" y="292423"/>
            <a:ext cx="6480048" cy="835337"/>
          </a:xfrm>
        </p:spPr>
        <p:txBody>
          <a:bodyPr anchor="ctr">
            <a:normAutofit/>
          </a:bodyPr>
          <a:lstStyle/>
          <a:p>
            <a:pPr algn="ctr"/>
            <a:r>
              <a:rPr kumimoji="1" lang="zh-CN" altLang="en-US" sz="3200" dirty="0" smtClean="0"/>
              <a:t>客户端基础结构介绍</a:t>
            </a:r>
            <a:endParaRPr kumimoji="1" lang="en-US" altLang="zh-CN" sz="3200" dirty="0" smtClean="0"/>
          </a:p>
        </p:txBody>
      </p:sp>
      <p:sp>
        <p:nvSpPr>
          <p:cNvPr id="2" name="矩形 1"/>
          <p:cNvSpPr/>
          <p:nvPr/>
        </p:nvSpPr>
        <p:spPr>
          <a:xfrm>
            <a:off x="1275239" y="3991094"/>
            <a:ext cx="1310640" cy="6705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Lauch</a:t>
            </a:r>
            <a:r>
              <a:rPr kumimoji="1" lang="zh-CN" altLang="en-US" dirty="0" smtClean="0"/>
              <a:t>场景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11200" y="1213842"/>
            <a:ext cx="8163375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一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客户端以场景为基础，在运行状态下，总是从一个场景切换到另一个场景。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      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</a:t>
            </a:r>
            <a:r>
              <a:rPr kumimoji="1" lang="zh-CN" altLang="en-US" dirty="0" smtClean="0"/>
              <a:t>基础场景有三种，分别是</a:t>
            </a:r>
            <a:r>
              <a:rPr kumimoji="1" lang="en-US" altLang="zh-CN" dirty="0" err="1" smtClean="0"/>
              <a:t>Lauch</a:t>
            </a:r>
            <a:r>
              <a:rPr kumimoji="1" lang="zh-CN" altLang="en-US" dirty="0" smtClean="0"/>
              <a:t>场景，</a:t>
            </a:r>
            <a:r>
              <a:rPr kumimoji="1" lang="en-US" altLang="zh-CN" dirty="0" smtClean="0"/>
              <a:t>Login</a:t>
            </a:r>
            <a:r>
              <a:rPr kumimoji="1" lang="zh-CN" altLang="en-US" dirty="0" smtClean="0"/>
              <a:t>场景和</a:t>
            </a:r>
            <a:r>
              <a:rPr kumimoji="1" lang="en-US" altLang="zh-CN" dirty="0" smtClean="0"/>
              <a:t>Game</a:t>
            </a:r>
            <a:r>
              <a:rPr kumimoji="1" lang="zh-CN" altLang="en-US" dirty="0" smtClean="0"/>
              <a:t>场景。</a:t>
            </a:r>
            <a:endParaRPr kumimoji="1" lang="en-US" altLang="zh-CN" dirty="0" smtClean="0"/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</a:t>
            </a:r>
            <a:r>
              <a:rPr kumimoji="1" lang="zh-CN" altLang="en-US" dirty="0" smtClean="0"/>
              <a:t>当进入到</a:t>
            </a:r>
            <a:r>
              <a:rPr kumimoji="1" lang="en-US" altLang="zh-CN" dirty="0" err="1" smtClean="0"/>
              <a:t>GameScene</a:t>
            </a:r>
            <a:r>
              <a:rPr kumimoji="1" lang="zh-CN" altLang="en-US" dirty="0" smtClean="0"/>
              <a:t>之后，首先加载</a:t>
            </a:r>
            <a:r>
              <a:rPr kumimoji="1" lang="en-US" altLang="zh-CN" dirty="0" err="1" smtClean="0"/>
              <a:t>GameSceneLogic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UIRoot</a:t>
            </a:r>
            <a:r>
              <a:rPr kumimoji="1" lang="zh-CN" altLang="en-US" dirty="0" smtClean="0"/>
              <a:t>两个不随</a:t>
            </a:r>
            <a:endParaRPr kumimoji="1" lang="en-US" altLang="zh-CN" dirty="0" smtClean="0"/>
          </a:p>
          <a:p>
            <a:r>
              <a:rPr kumimoji="1" lang="zh-CN" altLang="en-US" dirty="0" smtClean="0"/>
              <a:t>场景变换而销毁的节点，之后加载不同的场景资源文件。</a:t>
            </a:r>
            <a:endParaRPr kumimoji="1"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3866039" y="3991094"/>
            <a:ext cx="1513840" cy="6705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登录选人场景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477000" y="3991094"/>
            <a:ext cx="1513840" cy="6705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游戏</a:t>
            </a:r>
            <a:r>
              <a:rPr kumimoji="1" lang="zh-CN" altLang="en-US" dirty="0" smtClean="0"/>
              <a:t>场景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848600" y="5372854"/>
            <a:ext cx="756920" cy="6705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草庙村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29882" y="5372854"/>
            <a:ext cx="756920" cy="6705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河阳城</a:t>
            </a:r>
            <a:endParaRPr kumimoji="1" lang="zh-CN" altLang="en-US" dirty="0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2585879" y="4336534"/>
            <a:ext cx="1209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>
            <a:off x="5461159" y="4336534"/>
            <a:ext cx="10158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stCxn id="7" idx="2"/>
            <a:endCxn id="8" idx="0"/>
          </p:cNvCxnSpPr>
          <p:nvPr/>
        </p:nvCxnSpPr>
        <p:spPr>
          <a:xfrm>
            <a:off x="7233920" y="4661654"/>
            <a:ext cx="993140" cy="711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7" idx="2"/>
            <a:endCxn id="9" idx="0"/>
          </p:cNvCxnSpPr>
          <p:nvPr/>
        </p:nvCxnSpPr>
        <p:spPr>
          <a:xfrm flipH="1">
            <a:off x="7108342" y="4661654"/>
            <a:ext cx="125578" cy="711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866039" y="3493254"/>
            <a:ext cx="140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LoginScene</a:t>
            </a:r>
            <a:endParaRPr kumimoji="1" lang="en-US" altLang="zh-CN" dirty="0" smtClean="0"/>
          </a:p>
        </p:txBody>
      </p:sp>
      <p:sp>
        <p:nvSpPr>
          <p:cNvPr id="22" name="文本框 21"/>
          <p:cNvSpPr txBox="1"/>
          <p:nvPr/>
        </p:nvSpPr>
        <p:spPr>
          <a:xfrm>
            <a:off x="6416999" y="3511788"/>
            <a:ext cx="146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GameScene</a:t>
            </a:r>
            <a:endParaRPr kumimoji="1" lang="en-US" altLang="zh-CN" dirty="0" smtClean="0"/>
          </a:p>
        </p:txBody>
      </p:sp>
      <p:sp>
        <p:nvSpPr>
          <p:cNvPr id="38" name="文本框 37"/>
          <p:cNvSpPr txBox="1"/>
          <p:nvPr/>
        </p:nvSpPr>
        <p:spPr>
          <a:xfrm>
            <a:off x="1275239" y="3493254"/>
            <a:ext cx="146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LauchScene</a:t>
            </a:r>
            <a:endParaRPr kumimoji="1"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5660079" y="5372854"/>
            <a:ext cx="756920" cy="6705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小池镇</a:t>
            </a:r>
            <a:endParaRPr kumimoji="1" lang="zh-CN" altLang="en-US" dirty="0"/>
          </a:p>
        </p:txBody>
      </p:sp>
      <p:cxnSp>
        <p:nvCxnSpPr>
          <p:cNvPr id="40" name="直线箭头连接符 39"/>
          <p:cNvCxnSpPr>
            <a:stCxn id="7" idx="2"/>
            <a:endCxn id="39" idx="0"/>
          </p:cNvCxnSpPr>
          <p:nvPr/>
        </p:nvCxnSpPr>
        <p:spPr>
          <a:xfrm flipH="1">
            <a:off x="6038539" y="4661654"/>
            <a:ext cx="1195381" cy="711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685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2673" y="304800"/>
            <a:ext cx="6480048" cy="670560"/>
          </a:xfrm>
        </p:spPr>
        <p:txBody>
          <a:bodyPr anchor="ctr">
            <a:normAutofit/>
          </a:bodyPr>
          <a:lstStyle/>
          <a:p>
            <a:pPr algn="ctr"/>
            <a:r>
              <a:rPr kumimoji="1" lang="zh-CN" altLang="en-US" sz="3200" dirty="0" smtClean="0"/>
              <a:t>客户端基础结构介绍</a:t>
            </a:r>
            <a:endParaRPr kumimoji="1" lang="en-US" altLang="zh-CN" sz="32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65680"/>
            <a:ext cx="4023360" cy="4307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614" y="1117600"/>
            <a:ext cx="3936581" cy="50698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5760" y="1117600"/>
            <a:ext cx="4196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每个场景有自己的逻辑脚本，挂在场景的</a:t>
            </a:r>
            <a:r>
              <a:rPr kumimoji="1" lang="en-US" altLang="zh-CN" dirty="0" err="1"/>
              <a:t>SceneLogic</a:t>
            </a:r>
            <a:r>
              <a:rPr kumimoji="1" lang="zh-CN" altLang="en-US" dirty="0"/>
              <a:t>节点内，</a:t>
            </a:r>
            <a:r>
              <a:rPr kumimoji="1" lang="zh-CN" altLang="en-US" dirty="0" smtClean="0"/>
              <a:t>在场景加载成功</a:t>
            </a:r>
            <a:r>
              <a:rPr kumimoji="1" lang="zh-CN" altLang="en-US" dirty="0"/>
              <a:t>后，脚本开始运行场景内逻辑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5250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68816" y="952823"/>
            <a:ext cx="6480048" cy="1752600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zh-CN" sz="3200" dirty="0" smtClean="0"/>
              <a:t>Unity3D</a:t>
            </a:r>
            <a:r>
              <a:rPr kumimoji="1" lang="zh-CN" altLang="en-US" sz="3200" dirty="0" smtClean="0"/>
              <a:t>基础介绍</a:t>
            </a:r>
            <a:endParaRPr kumimoji="1" lang="en-US" altLang="zh-CN" sz="3200" dirty="0" smtClean="0"/>
          </a:p>
        </p:txBody>
      </p:sp>
      <p:sp>
        <p:nvSpPr>
          <p:cNvPr id="6" name="矩形 5"/>
          <p:cNvSpPr/>
          <p:nvPr/>
        </p:nvSpPr>
        <p:spPr>
          <a:xfrm>
            <a:off x="640080" y="2413952"/>
            <a:ext cx="794512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       Unity3D</a:t>
            </a:r>
            <a:r>
              <a:rPr lang="zh-CN" altLang="en-US" dirty="0"/>
              <a:t>是由</a:t>
            </a:r>
            <a:r>
              <a:rPr lang="en-US" altLang="zh-CN" dirty="0"/>
              <a:t>Unity Technologies</a:t>
            </a:r>
            <a:r>
              <a:rPr lang="zh-CN" altLang="en-US" dirty="0"/>
              <a:t>开发的一个让玩家轻松创建诸如三维视频游戏、建筑可视化、实时三维动画等类型互动内容的多平台的综合型游戏开发工具，是一个全面整合的专业游戏引擎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其编辑器运行在</a:t>
            </a:r>
            <a:r>
              <a:rPr lang="en-US" altLang="zh-CN" dirty="0"/>
              <a:t>Windows </a:t>
            </a:r>
            <a:r>
              <a:rPr lang="zh-CN" altLang="en-US" dirty="0"/>
              <a:t>和</a:t>
            </a:r>
            <a:r>
              <a:rPr lang="en-US" altLang="zh-CN" dirty="0"/>
              <a:t>Mac OS X</a:t>
            </a:r>
            <a:r>
              <a:rPr lang="zh-CN" altLang="en-US" dirty="0"/>
              <a:t>下，可发布游戏至</a:t>
            </a:r>
            <a:r>
              <a:rPr lang="en-US" altLang="zh-CN" dirty="0"/>
              <a:t>Windows</a:t>
            </a:r>
            <a:r>
              <a:rPr lang="zh-CN" altLang="en-US" dirty="0"/>
              <a:t>、</a:t>
            </a:r>
            <a:r>
              <a:rPr lang="en-US" altLang="zh-CN" dirty="0"/>
              <a:t>Mac</a:t>
            </a:r>
            <a:r>
              <a:rPr lang="zh-CN" altLang="en-US" dirty="0"/>
              <a:t>、</a:t>
            </a:r>
            <a:r>
              <a:rPr lang="en-US" altLang="zh-CN" dirty="0"/>
              <a:t>Wii</a:t>
            </a:r>
            <a:r>
              <a:rPr lang="zh-CN" altLang="en-US" dirty="0"/>
              <a:t>、</a:t>
            </a:r>
            <a:r>
              <a:rPr lang="en-US" altLang="zh-CN" dirty="0"/>
              <a:t>iPhone</a:t>
            </a:r>
            <a:r>
              <a:rPr lang="zh-CN" altLang="en-US" dirty="0"/>
              <a:t>、</a:t>
            </a:r>
            <a:r>
              <a:rPr lang="en-US" altLang="zh-CN" dirty="0" err="1" smtClean="0"/>
              <a:t>WebGL</a:t>
            </a:r>
            <a:r>
              <a:rPr lang="zh-CN" altLang="en-US" dirty="0" smtClean="0"/>
              <a:t>、</a:t>
            </a:r>
            <a:r>
              <a:rPr lang="en-US" altLang="zh-CN" dirty="0"/>
              <a:t>Windows </a:t>
            </a:r>
            <a:r>
              <a:rPr lang="en-US" altLang="zh-CN" dirty="0" smtClean="0"/>
              <a:t>phone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等平台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780" y="1177842"/>
            <a:ext cx="1699260" cy="9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83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2673" y="304800"/>
            <a:ext cx="6480048" cy="670560"/>
          </a:xfrm>
        </p:spPr>
        <p:txBody>
          <a:bodyPr anchor="ctr">
            <a:normAutofit/>
          </a:bodyPr>
          <a:lstStyle/>
          <a:p>
            <a:pPr algn="ctr"/>
            <a:r>
              <a:rPr kumimoji="1" lang="zh-CN" altLang="en-US" sz="3200" dirty="0" smtClean="0"/>
              <a:t>客户端基础结构介绍</a:t>
            </a:r>
            <a:endParaRPr kumimoji="1" lang="en-US" altLang="zh-CN" sz="32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711200" y="1213842"/>
            <a:ext cx="772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二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客户端在和服务器连接成功后，就开始等待服务器消息包，并且根据消息包的内容进行一系列的初始化操作。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包括加载全局管理器、场景、创建主角、创建</a:t>
            </a:r>
            <a:r>
              <a:rPr kumimoji="1" lang="en-US" altLang="zh-CN" dirty="0" err="1" smtClean="0"/>
              <a:t>npc</a:t>
            </a:r>
            <a:r>
              <a:rPr kumimoji="1" lang="zh-CN" altLang="en-US" dirty="0" smtClean="0"/>
              <a:t>等。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/>
              <a:t>客户初始化的时候，会实例化两种类型的对象，一种是全局存在的，不随场景的切换而销毁的，一种是场景内数据，会随着下一次场景的切换而销毁。</a:t>
            </a:r>
            <a:endParaRPr kumimoji="1" lang="en-US" altLang="zh-CN" dirty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38358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2673" y="304800"/>
            <a:ext cx="6480048" cy="670560"/>
          </a:xfrm>
        </p:spPr>
        <p:txBody>
          <a:bodyPr anchor="ctr">
            <a:normAutofit/>
          </a:bodyPr>
          <a:lstStyle/>
          <a:p>
            <a:pPr algn="ctr"/>
            <a:r>
              <a:rPr kumimoji="1" lang="zh-CN" altLang="en-US" sz="3200" dirty="0" smtClean="0"/>
              <a:t>客户端基础结构介绍</a:t>
            </a:r>
            <a:endParaRPr kumimoji="1" lang="en-US" altLang="zh-CN" sz="32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711200" y="1213842"/>
            <a:ext cx="4663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三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客户端全局管理器</a:t>
            </a:r>
            <a:r>
              <a:rPr kumimoji="1" lang="en-US" altLang="zh-CN" dirty="0" smtClean="0"/>
              <a:t>:</a:t>
            </a:r>
          </a:p>
          <a:p>
            <a:endParaRPr kumimoji="1" lang="en-US" altLang="zh-CN" dirty="0"/>
          </a:p>
          <a:p>
            <a:r>
              <a:rPr kumimoji="1" lang="en-US" altLang="zh-CN" dirty="0" err="1" smtClean="0"/>
              <a:t>GameManager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客户端基础管理器，一旦创建就不再销毁，其他全局管理器可以在这里创建。</a:t>
            </a:r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622" y="975360"/>
            <a:ext cx="3395597" cy="2867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" y="3288897"/>
            <a:ext cx="4851400" cy="55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03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2673" y="304800"/>
            <a:ext cx="6480048" cy="670560"/>
          </a:xfrm>
        </p:spPr>
        <p:txBody>
          <a:bodyPr anchor="ctr">
            <a:normAutofit/>
          </a:bodyPr>
          <a:lstStyle/>
          <a:p>
            <a:pPr algn="ctr"/>
            <a:r>
              <a:rPr kumimoji="1" lang="zh-CN" altLang="en-US" sz="3200" dirty="0" smtClean="0"/>
              <a:t>客户端基础结构介绍</a:t>
            </a:r>
            <a:endParaRPr kumimoji="1" lang="en-US" altLang="zh-CN" sz="32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518160" y="1207422"/>
            <a:ext cx="8161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ObjManager</a:t>
            </a:r>
            <a:r>
              <a:rPr kumimoji="1" lang="zh-CN" altLang="en-US" dirty="0" smtClean="0"/>
              <a:t>：管理场景中所有</a:t>
            </a:r>
            <a:r>
              <a:rPr kumimoji="1" lang="en-US" altLang="zh-CN" dirty="0" err="1" smtClean="0"/>
              <a:t>Obj</a:t>
            </a:r>
            <a:r>
              <a:rPr kumimoji="1" lang="zh-CN" altLang="en-US" dirty="0" smtClean="0"/>
              <a:t>（主角、其他玩家、</a:t>
            </a:r>
            <a:r>
              <a:rPr kumimoji="1" lang="en-US" altLang="zh-CN" dirty="0" err="1" smtClean="0"/>
              <a:t>npc</a:t>
            </a:r>
            <a:r>
              <a:rPr kumimoji="1" lang="zh-CN" altLang="en-US" dirty="0" smtClean="0"/>
              <a:t>、陷阱等可动或者不可动的物体，和服务器所对应。）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01" y="2081906"/>
            <a:ext cx="7555673" cy="27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1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22673" y="304800"/>
            <a:ext cx="6480048" cy="670560"/>
          </a:xfrm>
        </p:spPr>
        <p:txBody>
          <a:bodyPr anchor="ctr">
            <a:normAutofit/>
          </a:bodyPr>
          <a:lstStyle/>
          <a:p>
            <a:pPr algn="ctr"/>
            <a:r>
              <a:rPr kumimoji="1" lang="zh-CN" altLang="en-US" sz="3200" dirty="0" smtClean="0"/>
              <a:t>客户端基础结构介绍</a:t>
            </a:r>
            <a:endParaRPr kumimoji="1" lang="en-US" altLang="zh-CN" sz="32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518160" y="1207422"/>
            <a:ext cx="8161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Obj</a:t>
            </a:r>
            <a:r>
              <a:rPr kumimoji="1" lang="zh-CN" altLang="en-US" dirty="0" smtClean="0"/>
              <a:t>系统：除</a:t>
            </a:r>
            <a:r>
              <a:rPr kumimoji="1" lang="en-US" altLang="zh-CN" dirty="0" err="1" smtClean="0"/>
              <a:t>Obj_MainPlayer</a:t>
            </a:r>
            <a:r>
              <a:rPr kumimoji="1" lang="zh-CN" altLang="en-US" dirty="0" smtClean="0"/>
              <a:t>外，其他的类和服务器相对应。用来表示游戏中所有独立的逻辑体。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79400" y="3586480"/>
            <a:ext cx="1148080" cy="579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Obj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27480" y="2326640"/>
            <a:ext cx="1584960" cy="579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Obj_Dynamic</a:t>
            </a:r>
            <a:r>
              <a:rPr lang="en-US" altLang="zh-CN" dirty="0"/>
              <a:t> 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427480" y="5024120"/>
            <a:ext cx="1584960" cy="579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Obj_</a:t>
            </a:r>
            <a:r>
              <a:rPr lang="en-US" altLang="zh-CN" dirty="0" err="1" smtClean="0"/>
              <a:t>Static</a:t>
            </a:r>
            <a:r>
              <a:rPr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12160" y="2321560"/>
            <a:ext cx="1584960" cy="579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Obj_</a:t>
            </a:r>
            <a:r>
              <a:rPr lang="en-US" altLang="zh-CN" dirty="0" err="1" smtClean="0"/>
              <a:t>Char</a:t>
            </a:r>
            <a:r>
              <a:rPr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273040" y="1747520"/>
            <a:ext cx="1584960" cy="579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Obj_</a:t>
            </a:r>
            <a:r>
              <a:rPr lang="en-US" altLang="zh-CN" dirty="0" err="1" smtClean="0"/>
              <a:t>NPC</a:t>
            </a:r>
            <a:r>
              <a:rPr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273040" y="3159760"/>
            <a:ext cx="1584960" cy="579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Obj_</a:t>
            </a:r>
            <a:r>
              <a:rPr lang="en-US" altLang="zh-CN" dirty="0" err="1" smtClean="0"/>
              <a:t>Player</a:t>
            </a:r>
            <a:r>
              <a:rPr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274560" y="3159760"/>
            <a:ext cx="1404619" cy="579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/>
              <a:t>Obj_</a:t>
            </a:r>
            <a:r>
              <a:rPr lang="en-US" altLang="zh-CN" sz="1200" dirty="0" err="1" smtClean="0"/>
              <a:t>MainPlayer</a:t>
            </a:r>
            <a:r>
              <a:rPr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273040" y="2428240"/>
            <a:ext cx="1584960" cy="579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Obj_</a:t>
            </a:r>
            <a:r>
              <a:rPr lang="en-US" altLang="zh-CN" dirty="0" err="1" smtClean="0"/>
              <a:t>Fellow</a:t>
            </a:r>
            <a:r>
              <a:rPr lang="en-US" altLang="zh-CN" dirty="0" smtClean="0"/>
              <a:t> </a:t>
            </a:r>
            <a:endParaRPr kumimoji="1" lang="zh-CN" altLang="en-US" dirty="0"/>
          </a:p>
        </p:txBody>
      </p:sp>
      <p:cxnSp>
        <p:nvCxnSpPr>
          <p:cNvPr id="5" name="直线箭头连接符 4"/>
          <p:cNvCxnSpPr/>
          <p:nvPr/>
        </p:nvCxnSpPr>
        <p:spPr>
          <a:xfrm flipH="1">
            <a:off x="1427480" y="2956560"/>
            <a:ext cx="767080" cy="629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9" idx="0"/>
          </p:cNvCxnSpPr>
          <p:nvPr/>
        </p:nvCxnSpPr>
        <p:spPr>
          <a:xfrm flipH="1" flipV="1">
            <a:off x="1427480" y="4165600"/>
            <a:ext cx="792480" cy="858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stCxn id="10" idx="1"/>
            <a:endCxn id="6" idx="3"/>
          </p:cNvCxnSpPr>
          <p:nvPr/>
        </p:nvCxnSpPr>
        <p:spPr>
          <a:xfrm flipH="1">
            <a:off x="3012440" y="2611120"/>
            <a:ext cx="299720" cy="5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stCxn id="11" idx="1"/>
          </p:cNvCxnSpPr>
          <p:nvPr/>
        </p:nvCxnSpPr>
        <p:spPr>
          <a:xfrm flipH="1">
            <a:off x="4897120" y="2037080"/>
            <a:ext cx="375920" cy="284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stCxn id="14" idx="1"/>
            <a:endCxn id="10" idx="3"/>
          </p:cNvCxnSpPr>
          <p:nvPr/>
        </p:nvCxnSpPr>
        <p:spPr>
          <a:xfrm flipH="1" flipV="1">
            <a:off x="4897120" y="2611120"/>
            <a:ext cx="375920" cy="106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12" idx="1"/>
          </p:cNvCxnSpPr>
          <p:nvPr/>
        </p:nvCxnSpPr>
        <p:spPr>
          <a:xfrm flipH="1" flipV="1">
            <a:off x="4897120" y="2905760"/>
            <a:ext cx="375920" cy="543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stCxn id="13" idx="1"/>
            <a:endCxn id="12" idx="3"/>
          </p:cNvCxnSpPr>
          <p:nvPr/>
        </p:nvCxnSpPr>
        <p:spPr>
          <a:xfrm flipH="1">
            <a:off x="6858000" y="3449320"/>
            <a:ext cx="4165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104640" y="5024120"/>
            <a:ext cx="1584960" cy="579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Obj_</a:t>
            </a:r>
            <a:r>
              <a:rPr lang="en-US" altLang="zh-CN" dirty="0" err="1" smtClean="0"/>
              <a:t>Snare</a:t>
            </a:r>
            <a:r>
              <a:rPr lang="en-US" altLang="zh-CN" dirty="0" smtClean="0"/>
              <a:t> </a:t>
            </a:r>
            <a:endParaRPr kumimoji="1" lang="zh-CN" altLang="en-US" dirty="0"/>
          </a:p>
        </p:txBody>
      </p:sp>
      <p:cxnSp>
        <p:nvCxnSpPr>
          <p:cNvPr id="30" name="直线箭头连接符 29"/>
          <p:cNvCxnSpPr>
            <a:stCxn id="28" idx="1"/>
            <a:endCxn id="9" idx="3"/>
          </p:cNvCxnSpPr>
          <p:nvPr/>
        </p:nvCxnSpPr>
        <p:spPr>
          <a:xfrm flipH="1">
            <a:off x="3012440" y="5313680"/>
            <a:ext cx="1092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519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7d12f2eb9389b50183af9c58435e5dde6116e5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" y="1499874"/>
            <a:ext cx="4528820" cy="35242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53760" y="1899920"/>
            <a:ext cx="2702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    </a:t>
            </a:r>
            <a:r>
              <a:rPr kumimoji="1" lang="zh-CN" altLang="en-US" dirty="0" smtClean="0"/>
              <a:t>引擎包含客户端开发过程中可能用到的各个模块系统，并且可以通过第三方插件进行功能扩展。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    </a:t>
            </a:r>
            <a:r>
              <a:rPr kumimoji="1" lang="en-US" altLang="zh-CN" dirty="0"/>
              <a:t> </a:t>
            </a:r>
            <a:r>
              <a:rPr kumimoji="1" lang="zh-CN" altLang="en-US" dirty="0" smtClean="0"/>
              <a:t>引擎使用脚本来驱动各种逻辑，并且支持多种脚本语言（</a:t>
            </a:r>
            <a:r>
              <a:rPr kumimoji="1" lang="en-US" altLang="zh-CN" dirty="0" smtClean="0"/>
              <a:t>C#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JS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Boo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827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ph type="subTitle" idx="1"/>
          </p:nvPr>
        </p:nvSpPr>
        <p:spPr>
          <a:xfrm>
            <a:off x="1261713" y="310526"/>
            <a:ext cx="6480048" cy="642297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zh-CN" sz="2400" dirty="0" smtClean="0"/>
              <a:t>Unity</a:t>
            </a:r>
            <a:r>
              <a:rPr kumimoji="1" lang="zh-CN" altLang="en-US" sz="2400" dirty="0" smtClean="0"/>
              <a:t>开发基础准则</a:t>
            </a:r>
            <a:endParaRPr kumimoji="1" lang="en-US" altLang="zh-CN" sz="2400" dirty="0" smtClean="0"/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833120" y="1139028"/>
            <a:ext cx="7589520" cy="5200812"/>
          </a:xfrm>
          <a:prstGeom prst="rect">
            <a:avLst/>
          </a:prstGeom>
        </p:spPr>
        <p:txBody>
          <a:bodyPr vert="horz" tIns="0" rIns="45720" bIns="0" anchor="t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kumimoji="1" lang="en-US" altLang="zh-CN" sz="2400" dirty="0"/>
              <a:t> </a:t>
            </a:r>
            <a:r>
              <a:rPr kumimoji="1" lang="en-US" altLang="zh-CN" sz="2400" dirty="0" smtClean="0"/>
              <a:t>   </a:t>
            </a:r>
            <a:r>
              <a:rPr kumimoji="1" lang="zh-CN" altLang="en-US" sz="2400" dirty="0" smtClean="0"/>
              <a:t>场景（</a:t>
            </a:r>
            <a:r>
              <a:rPr kumimoji="1" lang="en-US" altLang="zh-CN" sz="2400" dirty="0" smtClean="0"/>
              <a:t>Scene</a:t>
            </a:r>
            <a:r>
              <a:rPr kumimoji="1" lang="zh-CN" altLang="en-US" sz="2400" dirty="0" smtClean="0"/>
              <a:t>）为所有开发的基础，任何功能都必须归属于一个场景文件中</a:t>
            </a:r>
            <a:r>
              <a:rPr kumimoji="1" lang="en-US" altLang="zh-CN" sz="2400" dirty="0" smtClean="0"/>
              <a:t>(.unity)</a:t>
            </a:r>
            <a:r>
              <a:rPr kumimoji="1" lang="zh-CN" altLang="en-US" sz="2400" dirty="0" smtClean="0"/>
              <a:t>。游戏运行过程中，都是以场景文件为最低加载粒度，而切换场景的行为，都可以理解为卸载掉前一个场景文件和加载后一个场景文件。</a:t>
            </a:r>
            <a:endParaRPr kumimoji="1" lang="en-US" altLang="zh-CN" sz="2400" dirty="0" smtClean="0"/>
          </a:p>
          <a:p>
            <a:pPr algn="just"/>
            <a:endParaRPr kumimoji="1" lang="en-US" altLang="zh-CN" sz="2400" dirty="0"/>
          </a:p>
          <a:p>
            <a:pPr algn="just"/>
            <a:r>
              <a:rPr kumimoji="1" lang="en-US" altLang="zh-CN" sz="2400" dirty="0" smtClean="0"/>
              <a:t>  </a:t>
            </a:r>
            <a:r>
              <a:rPr kumimoji="1" lang="zh-CN" altLang="en-US" sz="2400" dirty="0" smtClean="0"/>
              <a:t>举例说明：游戏刚启动的时候加载登录场景</a:t>
            </a:r>
            <a:r>
              <a:rPr kumimoji="1" lang="en-US" altLang="zh-CN" sz="2400" dirty="0" err="1" smtClean="0"/>
              <a:t>LoginScene.unity</a:t>
            </a:r>
            <a:r>
              <a:rPr kumimoji="1" lang="zh-CN" altLang="en-US" sz="2400" dirty="0" smtClean="0"/>
              <a:t>，当验证通过之后，加载主城场景</a:t>
            </a:r>
            <a:r>
              <a:rPr kumimoji="1" lang="en-US" altLang="zh-CN" sz="2400" dirty="0" err="1" smtClean="0"/>
              <a:t>Heyangcheng.unity</a:t>
            </a:r>
            <a:r>
              <a:rPr kumimoji="1" lang="zh-CN" altLang="zh-CN" sz="2400" dirty="0" smtClean="0"/>
              <a:t>，</a:t>
            </a:r>
            <a:r>
              <a:rPr kumimoji="1" lang="zh-CN" altLang="en-US" sz="2400" dirty="0" smtClean="0"/>
              <a:t>同时卸载</a:t>
            </a:r>
            <a:r>
              <a:rPr kumimoji="1" lang="en-US" altLang="zh-CN" sz="2400" dirty="0" err="1" smtClean="0"/>
              <a:t>LoginScene</a:t>
            </a:r>
            <a:r>
              <a:rPr kumimoji="1" lang="en-US" altLang="zh-CN" sz="2400" dirty="0" smtClean="0"/>
              <a:t>.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825673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6240"/>
            <a:ext cx="8300719" cy="605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8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61713" y="310526"/>
            <a:ext cx="6480048" cy="642297"/>
          </a:xfrm>
        </p:spPr>
        <p:txBody>
          <a:bodyPr anchor="ctr">
            <a:normAutofit/>
          </a:bodyPr>
          <a:lstStyle/>
          <a:p>
            <a:pPr algn="ctr"/>
            <a:r>
              <a:rPr kumimoji="1" lang="zh-CN" altLang="en-US" sz="2400" dirty="0" smtClean="0"/>
              <a:t>编辑器基础界面</a:t>
            </a:r>
            <a:endParaRPr kumimoji="1" lang="en-US" altLang="zh-CN" sz="24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4" y="1056640"/>
            <a:ext cx="8711476" cy="59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8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ph type="subTitle" idx="1"/>
          </p:nvPr>
        </p:nvSpPr>
        <p:spPr>
          <a:xfrm>
            <a:off x="1261713" y="310526"/>
            <a:ext cx="6480048" cy="642297"/>
          </a:xfrm>
        </p:spPr>
        <p:txBody>
          <a:bodyPr anchor="ctr">
            <a:normAutofit/>
          </a:bodyPr>
          <a:lstStyle/>
          <a:p>
            <a:pPr algn="ctr"/>
            <a:r>
              <a:rPr kumimoji="1" lang="zh-CN" altLang="en-US" sz="2400" dirty="0" smtClean="0"/>
              <a:t>主要窗口功能介绍</a:t>
            </a:r>
            <a:endParaRPr kumimoji="1" lang="en-US" altLang="zh-CN" sz="2400" dirty="0" smtClean="0"/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261713" y="1139028"/>
            <a:ext cx="6480048" cy="5200812"/>
          </a:xfrm>
          <a:prstGeom prst="rect">
            <a:avLst/>
          </a:prstGeom>
        </p:spPr>
        <p:txBody>
          <a:bodyPr vert="horz" tIns="0" rIns="45720" bIns="0" anchor="t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kumimoji="1" lang="en-US" altLang="zh-CN" sz="1800" dirty="0" smtClean="0"/>
              <a:t>Project</a:t>
            </a:r>
            <a:r>
              <a:rPr kumimoji="1" lang="zh-CN" altLang="en-US" sz="2400" dirty="0" smtClean="0"/>
              <a:t>窗口：目前项目中所有资源的窗体，和电脑的资源管理器一样。</a:t>
            </a:r>
            <a:endParaRPr kumimoji="1" lang="en-US" altLang="zh-CN" sz="2400" dirty="0" smtClean="0"/>
          </a:p>
          <a:p>
            <a:pPr algn="just"/>
            <a:endParaRPr kumimoji="1" lang="en-US" altLang="zh-CN" sz="2400" dirty="0"/>
          </a:p>
          <a:p>
            <a:pPr algn="just"/>
            <a:r>
              <a:rPr kumimoji="1" lang="en-US" altLang="zh-CN" sz="2400" dirty="0" smtClean="0"/>
              <a:t>Hierarchy</a:t>
            </a:r>
            <a:r>
              <a:rPr kumimoji="1" lang="zh-CN" altLang="en-US" sz="2400" dirty="0" smtClean="0"/>
              <a:t>窗口：当前场景中用到的所有资源和节点关系。</a:t>
            </a:r>
            <a:endParaRPr kumimoji="1" lang="en-US" altLang="zh-CN" sz="2400" dirty="0" smtClean="0"/>
          </a:p>
          <a:p>
            <a:pPr algn="just"/>
            <a:endParaRPr kumimoji="1" lang="en-US" altLang="zh-CN" sz="2400" dirty="0"/>
          </a:p>
          <a:p>
            <a:pPr algn="just"/>
            <a:r>
              <a:rPr kumimoji="1" lang="en-US" altLang="zh-CN" sz="2400" dirty="0" smtClean="0"/>
              <a:t>Scene</a:t>
            </a:r>
            <a:r>
              <a:rPr kumimoji="1" lang="zh-CN" altLang="en-US" sz="2400" dirty="0" smtClean="0"/>
              <a:t>窗口：当前场景资源的编辑器。</a:t>
            </a:r>
            <a:endParaRPr kumimoji="1" lang="en-US" altLang="zh-CN" sz="2400" dirty="0" smtClean="0"/>
          </a:p>
          <a:p>
            <a:pPr algn="just"/>
            <a:endParaRPr kumimoji="1" lang="en-US" altLang="zh-CN" sz="2400" dirty="0"/>
          </a:p>
          <a:p>
            <a:pPr algn="just"/>
            <a:r>
              <a:rPr kumimoji="1" lang="en-US" altLang="zh-CN" sz="2400" dirty="0" smtClean="0"/>
              <a:t>Game</a:t>
            </a:r>
            <a:r>
              <a:rPr kumimoji="1" lang="zh-CN" altLang="en-US" sz="2400" dirty="0" smtClean="0"/>
              <a:t>窗口：启动之后对当前场景的时时预览。</a:t>
            </a:r>
            <a:endParaRPr kumimoji="1"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213685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ph type="subTitle" idx="1"/>
          </p:nvPr>
        </p:nvSpPr>
        <p:spPr>
          <a:xfrm>
            <a:off x="1261713" y="310526"/>
            <a:ext cx="6480048" cy="642297"/>
          </a:xfrm>
        </p:spPr>
        <p:txBody>
          <a:bodyPr anchor="ctr">
            <a:normAutofit/>
          </a:bodyPr>
          <a:lstStyle/>
          <a:p>
            <a:pPr algn="ctr"/>
            <a:r>
              <a:rPr kumimoji="1" lang="zh-CN" altLang="en-US" sz="2400" dirty="0" smtClean="0"/>
              <a:t>脚本系统</a:t>
            </a:r>
            <a:endParaRPr kumimoji="1" lang="en-US" altLang="zh-CN" sz="2400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1516229" y="1026160"/>
            <a:ext cx="66016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U3D</a:t>
            </a:r>
            <a:r>
              <a:rPr kumimoji="1" lang="zh-TW" altLang="en-US" dirty="0"/>
              <a:t>支持</a:t>
            </a:r>
            <a:r>
              <a:rPr kumimoji="1" lang="en-US" altLang="zh-TW" dirty="0"/>
              <a:t>C#</a:t>
            </a:r>
            <a:r>
              <a:rPr kumimoji="1" lang="zh-TW" altLang="en-US" dirty="0"/>
              <a:t>，</a:t>
            </a:r>
            <a:r>
              <a:rPr kumimoji="1" lang="en-US" altLang="zh-TW" dirty="0"/>
              <a:t>JavaScript</a:t>
            </a:r>
            <a:r>
              <a:rPr kumimoji="1" lang="zh-TW" altLang="en-US" dirty="0"/>
              <a:t>，</a:t>
            </a:r>
            <a:r>
              <a:rPr kumimoji="1" lang="en-US" altLang="zh-TW" dirty="0"/>
              <a:t>BOO</a:t>
            </a:r>
            <a:r>
              <a:rPr kumimoji="1" lang="zh-TW" altLang="en-US" dirty="0"/>
              <a:t>三种语言格式的代码编写</a:t>
            </a:r>
            <a:r>
              <a:rPr kumimoji="1" lang="zh-TW" altLang="en-US" dirty="0" smtClean="0"/>
              <a:t>。</a:t>
            </a:r>
            <a:endParaRPr kumimoji="1" lang="en-US" altLang="zh-TW" dirty="0" smtClean="0"/>
          </a:p>
          <a:p>
            <a:endParaRPr kumimoji="1" lang="en-US" altLang="zh-CN" dirty="0"/>
          </a:p>
          <a:p>
            <a:r>
              <a:rPr lang="en-US" altLang="zh-CN" dirty="0" smtClean="0"/>
              <a:t>C</a:t>
            </a:r>
            <a:r>
              <a:rPr lang="en-US" altLang="zh-CN" dirty="0"/>
              <a:t>#</a:t>
            </a:r>
            <a:r>
              <a:rPr lang="zh-CN" altLang="en-US" dirty="0"/>
              <a:t>逐渐成为</a:t>
            </a:r>
            <a:r>
              <a:rPr lang="en-US" altLang="zh-CN" dirty="0"/>
              <a:t>U3D</a:t>
            </a:r>
            <a:r>
              <a:rPr lang="zh-CN" altLang="en-US" dirty="0"/>
              <a:t>开发者推崇的程序语言。</a:t>
            </a:r>
            <a:r>
              <a:rPr lang="en-US" altLang="zh-CN" dirty="0"/>
              <a:t>U3D</a:t>
            </a:r>
            <a:r>
              <a:rPr lang="zh-CN" altLang="en-US" dirty="0"/>
              <a:t>内置的脚本范例中，</a:t>
            </a:r>
            <a:r>
              <a:rPr lang="en-US" altLang="zh-CN" dirty="0"/>
              <a:t>C#</a:t>
            </a:r>
            <a:r>
              <a:rPr lang="zh-CN" altLang="en-US" dirty="0"/>
              <a:t>脚本也占了很大一部分（其他脚本是</a:t>
            </a:r>
            <a:r>
              <a:rPr lang="en-US" altLang="zh-CN" dirty="0"/>
              <a:t>JavaScript</a:t>
            </a:r>
            <a:r>
              <a:rPr lang="zh-CN" altLang="en-US" dirty="0"/>
              <a:t>脚本）。另外，在装有</a:t>
            </a:r>
            <a:r>
              <a:rPr lang="en-US" altLang="zh-CN" dirty="0" err="1"/>
              <a:t>VisualStudio</a:t>
            </a:r>
            <a:r>
              <a:rPr lang="zh-CN" altLang="en-US" dirty="0"/>
              <a:t>的电脑上，我们也可以使用微软的脚本编辑工具来编写</a:t>
            </a:r>
            <a:r>
              <a:rPr lang="en-US" altLang="zh-CN" dirty="0"/>
              <a:t>U3D</a:t>
            </a:r>
            <a:r>
              <a:rPr lang="zh-CN" altLang="en-US" dirty="0"/>
              <a:t>脚本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任何被创建出来的实体（如当前加载的场景中种进去的节点，或在运行时候被</a:t>
            </a:r>
            <a:r>
              <a:rPr lang="en-US" altLang="zh-CN" dirty="0" smtClean="0"/>
              <a:t>new</a:t>
            </a:r>
            <a:r>
              <a:rPr lang="zh-CN" altLang="en-US" dirty="0" smtClean="0"/>
              <a:t>出来的对象），一旦绑定了脚本，则脚本就开始运行，走自己的逻辑，可以被调用。</a:t>
            </a:r>
            <a:endParaRPr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后面部分的脚本演示，也都将使用</a:t>
            </a:r>
            <a:r>
              <a:rPr kumimoji="1" lang="en-US" altLang="zh-CN" dirty="0" smtClean="0"/>
              <a:t>C#</a:t>
            </a:r>
            <a:r>
              <a:rPr kumimoji="1" lang="zh-CN" altLang="en-US" dirty="0" smtClean="0"/>
              <a:t>语言来编写。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76109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ph type="subTitle" idx="1"/>
          </p:nvPr>
        </p:nvSpPr>
        <p:spPr>
          <a:xfrm>
            <a:off x="1261713" y="310526"/>
            <a:ext cx="6480048" cy="642297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zh-CN" sz="2400" dirty="0" smtClean="0"/>
              <a:t>Unity</a:t>
            </a:r>
            <a:r>
              <a:rPr kumimoji="1" lang="zh-CN" altLang="en-US" sz="2400" dirty="0" smtClean="0"/>
              <a:t>脚本基础</a:t>
            </a:r>
            <a:endParaRPr kumimoji="1" lang="en-US" altLang="zh-CN" sz="24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944880" y="1125974"/>
            <a:ext cx="7589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脚本中最常使用到的类有两个，一个是</a:t>
            </a:r>
            <a:r>
              <a:rPr lang="en-US" altLang="zh-CN" dirty="0" err="1"/>
              <a:t>MonoBehaviour</a:t>
            </a:r>
            <a:r>
              <a:rPr lang="en-US" altLang="zh-CN" dirty="0"/>
              <a:t> </a:t>
            </a:r>
            <a:r>
              <a:rPr kumimoji="1" lang="zh-CN" altLang="zh-CN" dirty="0"/>
              <a:t>，</a:t>
            </a:r>
            <a:r>
              <a:rPr kumimoji="1" lang="zh-CN" altLang="en-US" dirty="0"/>
              <a:t>一个是</a:t>
            </a:r>
            <a:r>
              <a:rPr kumimoji="1" lang="en-US" altLang="zh-CN" dirty="0" err="1"/>
              <a:t>GameObject</a:t>
            </a:r>
            <a:r>
              <a:rPr kumimoji="1" lang="zh-CN" altLang="zh-CN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en-US" altLang="zh-CN" dirty="0" err="1"/>
              <a:t>MonoBehaviour</a:t>
            </a:r>
            <a:r>
              <a:rPr lang="zh-CN" altLang="en-US" dirty="0"/>
              <a:t>是</a:t>
            </a:r>
            <a:r>
              <a:rPr lang="en-US" altLang="zh-CN" dirty="0"/>
              <a:t>Unity</a:t>
            </a:r>
            <a:r>
              <a:rPr lang="zh-CN" altLang="en-US" dirty="0"/>
              <a:t>提供的逻辑行为的脚本基类，派生自该类的类，能够使用</a:t>
            </a:r>
            <a:r>
              <a:rPr lang="en-US" altLang="zh-CN" dirty="0" err="1"/>
              <a:t>MonoBehaviour</a:t>
            </a:r>
            <a:r>
              <a:rPr lang="zh-CN" altLang="en-US" dirty="0"/>
              <a:t>类提供的自动调用函数，方便处理游戏逻辑行为。</a:t>
            </a:r>
            <a:endParaRPr kumimoji="1"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20" y="3238500"/>
            <a:ext cx="4838700" cy="381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9020" y="276173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派生自该类的逻辑类：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020" y="4693920"/>
            <a:ext cx="2870200" cy="1168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9020" y="4155440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直接实现这些函数，则会在实体的生命周期内在适当的时候被调用：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5834384"/>
      </p:ext>
    </p:extLst>
  </p:cSld>
  <p:clrMapOvr>
    <a:masterClrMapping/>
  </p:clrMapOvr>
</p:sld>
</file>

<file path=ppt/theme/theme1.xml><?xml version="1.0" encoding="utf-8"?>
<a:theme xmlns:a="http://schemas.openxmlformats.org/drawingml/2006/main" name="技术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技术.thmx</Template>
  <TotalTime>1913</TotalTime>
  <Words>665</Words>
  <Application>Microsoft Macintosh PowerPoint</Application>
  <PresentationFormat>全屏显示(4:3)</PresentationFormat>
  <Paragraphs>92</Paragraphs>
  <Slides>23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技术</vt:lpstr>
      <vt:lpstr>Unity3D及客户端基础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</dc:creator>
  <cp:lastModifiedBy>lee</cp:lastModifiedBy>
  <cp:revision>62</cp:revision>
  <dcterms:created xsi:type="dcterms:W3CDTF">2016-11-21T09:25:29Z</dcterms:created>
  <dcterms:modified xsi:type="dcterms:W3CDTF">2016-11-23T07:50:14Z</dcterms:modified>
</cp:coreProperties>
</file>